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50" r:id="rId3"/>
    <p:sldId id="352" r:id="rId4"/>
    <p:sldId id="334" r:id="rId5"/>
    <p:sldId id="351" r:id="rId6"/>
    <p:sldId id="339" r:id="rId7"/>
    <p:sldId id="322" r:id="rId8"/>
    <p:sldId id="900" r:id="rId9"/>
    <p:sldId id="901" r:id="rId10"/>
    <p:sldId id="899" r:id="rId11"/>
    <p:sldId id="32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elvetica Neue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6P09atH3E5drz/Eww3qcxbv0h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A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o skaidrė">
  <p:cSld name="Pavadinimo skaidrė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turinys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title"/>
          </p:nvPr>
        </p:nvSpPr>
        <p:spPr>
          <a:xfrm>
            <a:off x="838200" y="384175"/>
            <a:ext cx="10515600" cy="81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E97"/>
              </a:buClr>
              <a:buSzPts val="3600"/>
              <a:buFont typeface="Helvetica Neue"/>
              <a:buNone/>
              <a:defRPr sz="3600">
                <a:solidFill>
                  <a:srgbClr val="3B9E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1"/>
          </p:nvPr>
        </p:nvSpPr>
        <p:spPr>
          <a:xfrm>
            <a:off x="838200" y="2005012"/>
            <a:ext cx="10515600" cy="392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636363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63636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 turiniai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838200" y="2143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E9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1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1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yginimas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E9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k pavadinimas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>
            <a:spLocks noGrp="1"/>
          </p:cNvSpPr>
          <p:nvPr>
            <p:ph type="title"/>
          </p:nvPr>
        </p:nvSpPr>
        <p:spPr>
          <a:xfrm>
            <a:off x="838200" y="2143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E9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inys ir antraštė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E97"/>
              </a:buClr>
              <a:buSzPts val="3200"/>
              <a:buFont typeface="Helvetica Neue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eikslėlis ir antraštė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E97"/>
              </a:buClr>
              <a:buSzPts val="3200"/>
              <a:buFont typeface="Helvetica Neue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9E97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0C52C6B-880E-4E55-B5E2-0E7074F8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980A1-C3A8-4500-9E0C-E8411D31A3A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556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838200" y="2143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E97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3B9E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838200" y="1882775"/>
            <a:ext cx="105156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9E9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A6A6A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rma.spudyte@go.kauko.l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pYAynaPHXw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ctrTitle" idx="4294967295"/>
          </p:nvPr>
        </p:nvSpPr>
        <p:spPr>
          <a:xfrm>
            <a:off x="1008668" y="918385"/>
            <a:ext cx="9811732" cy="615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36363"/>
              </a:buClr>
              <a:buSzPts val="3600"/>
              <a:buFont typeface="Helvetica Neue"/>
              <a:buNone/>
            </a:pPr>
            <a:r>
              <a:rPr lang="en-US" sz="3600" b="1" i="0" u="none" strike="noStrike" cap="none" dirty="0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Kaunas University of Applied Sciences</a:t>
            </a:r>
            <a:r>
              <a:rPr lang="lt-LT" sz="3600" b="1" i="0" u="none" strike="noStrike" cap="none" dirty="0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(KUAS)</a:t>
            </a:r>
            <a:endParaRPr sz="3600" b="0" i="0" u="none" strike="noStrike" cap="none" dirty="0">
              <a:solidFill>
                <a:srgbClr val="3B9E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1"/>
          <p:cNvSpPr txBox="1"/>
          <p:nvPr/>
        </p:nvSpPr>
        <p:spPr>
          <a:xfrm>
            <a:off x="1008668" y="1423210"/>
            <a:ext cx="8737862" cy="615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rgbClr val="3B9E97"/>
              </a:buClr>
              <a:buSzPts val="2400"/>
            </a:pPr>
            <a:r>
              <a:rPr lang="en-US" sz="2400" dirty="0">
                <a:solidFill>
                  <a:srgbClr val="34A096"/>
                </a:solidFill>
              </a:rPr>
              <a:t>Practical and innovation-based higher education studies</a:t>
            </a:r>
            <a:endParaRPr sz="2400" b="0" u="none" strike="noStrike" cap="none" dirty="0">
              <a:solidFill>
                <a:srgbClr val="34A096"/>
              </a:solidFill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2F26B-8104-4779-9973-FADDFD36C73C}"/>
              </a:ext>
            </a:extLst>
          </p:cNvPr>
          <p:cNvSpPr txBox="1"/>
          <p:nvPr/>
        </p:nvSpPr>
        <p:spPr>
          <a:xfrm>
            <a:off x="3336525" y="5585672"/>
            <a:ext cx="4910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TALENT ATTRACTION TO LITHUANIA</a:t>
            </a:r>
          </a:p>
          <a:p>
            <a:r>
              <a:rPr lang="lt-LT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November</a:t>
            </a:r>
            <a:r>
              <a:rPr lang="lt-L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24, 2022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8DBAD-1718-F54A-AFB8-1BEBE3D7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980A1-C3A8-4500-9E0C-E8411D31A3A6}" type="slidenum">
              <a:rPr lang="lt-LT" smtClean="0"/>
              <a:t>10</a:t>
            </a:fld>
            <a:endParaRPr lang="lt-LT"/>
          </a:p>
        </p:txBody>
      </p:sp>
      <p:pic>
        <p:nvPicPr>
          <p:cNvPr id="1028" name="Picture 4" descr="Vaizdo rezultatas pagal užklausą „elinta logo“">
            <a:extLst>
              <a:ext uri="{FF2B5EF4-FFF2-40B4-BE49-F238E27FC236}">
                <a16:creationId xmlns:a16="http://schemas.microsoft.com/office/drawing/2014/main" id="{EDE59A9B-7172-5041-9376-90315539A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97" y="1156199"/>
            <a:ext cx="3151573" cy="52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sijęs vaizdas">
            <a:extLst>
              <a:ext uri="{FF2B5EF4-FFF2-40B4-BE49-F238E27FC236}">
                <a16:creationId xmlns:a16="http://schemas.microsoft.com/office/drawing/2014/main" id="{9D9595FC-7A4F-814E-83B2-BC62786F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57" y="2211830"/>
            <a:ext cx="3784430" cy="12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aizdo rezultatas pagal užklausą „kitron“">
            <a:extLst>
              <a:ext uri="{FF2B5EF4-FFF2-40B4-BE49-F238E27FC236}">
                <a16:creationId xmlns:a16="http://schemas.microsoft.com/office/drawing/2014/main" id="{734A0583-2283-1A4F-B551-BDF219F51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12" y="1792036"/>
            <a:ext cx="2157120" cy="21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aizdo rezultatas pagal užklausą „ABB“">
            <a:extLst>
              <a:ext uri="{FF2B5EF4-FFF2-40B4-BE49-F238E27FC236}">
                <a16:creationId xmlns:a16="http://schemas.microsoft.com/office/drawing/2014/main" id="{867EB22C-330A-C246-94B9-4BF6813C3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66" y="3884810"/>
            <a:ext cx="2375322" cy="13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aizdo rezultatas pagal užklausą „centric“">
            <a:extLst>
              <a:ext uri="{FF2B5EF4-FFF2-40B4-BE49-F238E27FC236}">
                <a16:creationId xmlns:a16="http://schemas.microsoft.com/office/drawing/2014/main" id="{89CA6E18-C871-0545-BF88-B40F85E1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6" y="2531888"/>
            <a:ext cx="3540649" cy="8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aizdo rezultatas pagal užklausą „teltonika“">
            <a:extLst>
              <a:ext uri="{FF2B5EF4-FFF2-40B4-BE49-F238E27FC236}">
                <a16:creationId xmlns:a16="http://schemas.microsoft.com/office/drawing/2014/main" id="{72AD83B7-42CE-6D40-9007-D9F3C6EA1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04" y="1254718"/>
            <a:ext cx="3784430" cy="74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EC21C-4198-D74A-B01C-A8EE4A1E7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110" y="3200009"/>
            <a:ext cx="3624262" cy="2029587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4266F783-59E9-4DD0-A92D-DAA242021AF5}"/>
              </a:ext>
            </a:extLst>
          </p:cNvPr>
          <p:cNvSpPr/>
          <p:nvPr/>
        </p:nvSpPr>
        <p:spPr>
          <a:xfrm>
            <a:off x="3652849" y="337149"/>
            <a:ext cx="5692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Collaboration</a:t>
            </a:r>
            <a:r>
              <a:rPr lang="lt-LT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lt-LT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Business</a:t>
            </a:r>
            <a:endParaRPr lang="lt-LT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6721426-4165-4F3E-8AD7-6BCABF8DB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1021" y="4265925"/>
            <a:ext cx="4238625" cy="107632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F754E7F-E95A-4124-A0A3-C801128038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276" b="32424"/>
          <a:stretch/>
        </p:blipFill>
        <p:spPr>
          <a:xfrm>
            <a:off x="397052" y="1395083"/>
            <a:ext cx="3333750" cy="816747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5A1F5ED-5530-45EE-B6DA-DDF9E90EF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1589" y="2213354"/>
            <a:ext cx="2396938" cy="148149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5A04DE61-00F5-410B-B33A-72ECF0CDDBB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5189" r="78896" b="3764"/>
          <a:stretch/>
        </p:blipFill>
        <p:spPr>
          <a:xfrm>
            <a:off x="4665720" y="4793963"/>
            <a:ext cx="2404184" cy="8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6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body" idx="1"/>
          </p:nvPr>
        </p:nvSpPr>
        <p:spPr>
          <a:xfrm>
            <a:off x="461638" y="4145873"/>
            <a:ext cx="11585360" cy="129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000" b="1" dirty="0"/>
              <a:t>Contact details: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en-US" sz="2000" b="1" dirty="0"/>
          </a:p>
          <a:p>
            <a:pPr marL="114300" indent="0">
              <a:buNone/>
            </a:pPr>
            <a:r>
              <a:rPr lang="en-US" sz="2000" dirty="0"/>
              <a:t>Irma </a:t>
            </a:r>
            <a:r>
              <a:rPr lang="en-US" sz="2000" dirty="0" err="1"/>
              <a:t>Spudyte</a:t>
            </a:r>
            <a:r>
              <a:rPr lang="en-US" sz="2000" dirty="0"/>
              <a:t>, Vice Dean of the Faculty of Technologies, email: </a:t>
            </a:r>
            <a:r>
              <a:rPr lang="en-US" sz="2000" dirty="0" err="1">
                <a:hlinkClick r:id="rId3"/>
              </a:rPr>
              <a:t>irma.spudyte@go.kauko.lt</a:t>
            </a:r>
            <a:r>
              <a:rPr lang="en-US" sz="2000" dirty="0"/>
              <a:t>   </a:t>
            </a:r>
            <a:endParaRPr lang="en-US" sz="2000" dirty="0">
              <a:solidFill>
                <a:srgbClr val="34A09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3200" b="1" dirty="0">
              <a:solidFill>
                <a:srgbClr val="3B9E97"/>
              </a:solidFill>
            </a:endParaRPr>
          </a:p>
        </p:txBody>
      </p:sp>
      <p:sp>
        <p:nvSpPr>
          <p:cNvPr id="175" name="Google Shape;175;p13"/>
          <p:cNvSpPr txBox="1">
            <a:spLocks noGrp="1"/>
          </p:cNvSpPr>
          <p:nvPr>
            <p:ph type="sldNum" idx="12"/>
          </p:nvPr>
        </p:nvSpPr>
        <p:spPr>
          <a:xfrm>
            <a:off x="8610600" y="62134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5610FBDC-E7C9-4159-892E-5A875923E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038" y="208935"/>
            <a:ext cx="5438103" cy="36213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35CA8EA-C29D-420E-9B70-15DB051EF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LOCATION</a:t>
            </a:r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EC5E2B10-0146-45E3-9A11-E9917C521D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FC28D30-8303-4A1D-A5BC-FB83FBB7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9" y="1318831"/>
            <a:ext cx="4736931" cy="4332331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C01BA55-A389-4FD6-9778-8273D7C7F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649" y="1889833"/>
            <a:ext cx="6589074" cy="30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58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F1DB543-206E-4556-913B-7C871929CF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8C21755-04CB-4736-B6B4-87EA4C16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0" y="367645"/>
            <a:ext cx="6611651" cy="3719054"/>
          </a:xfrm>
          <a:prstGeom prst="rect">
            <a:avLst/>
          </a:prstGeom>
        </p:spPr>
      </p:pic>
      <p:sp>
        <p:nvSpPr>
          <p:cNvPr id="7" name="Stačiakampis: suapvalinti kampai 6">
            <a:extLst>
              <a:ext uri="{FF2B5EF4-FFF2-40B4-BE49-F238E27FC236}">
                <a16:creationId xmlns:a16="http://schemas.microsoft.com/office/drawing/2014/main" id="{F255CC66-0431-4B00-932D-414B705DA03D}"/>
              </a:ext>
            </a:extLst>
          </p:cNvPr>
          <p:cNvSpPr/>
          <p:nvPr/>
        </p:nvSpPr>
        <p:spPr>
          <a:xfrm>
            <a:off x="7513162" y="384005"/>
            <a:ext cx="4374037" cy="1024560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  <a:buClr>
                <a:srgbClr val="3B9E97"/>
              </a:buClr>
              <a:buSzPts val="2400"/>
            </a:pPr>
            <a:r>
              <a:rPr lang="lt-LT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KUAS </a:t>
            </a:r>
            <a:r>
              <a:rPr lang="lt-LT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is</a:t>
            </a:r>
            <a:r>
              <a:rPr lang="lt-LT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 o</a:t>
            </a:r>
            <a:r>
              <a:rPr lang="en-GB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ne of the major state</a:t>
            </a:r>
            <a:r>
              <a:rPr lang="lt-LT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 </a:t>
            </a:r>
            <a:r>
              <a:rPr lang="en-GB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professional higher</a:t>
            </a:r>
            <a:r>
              <a:rPr lang="lt-LT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 </a:t>
            </a:r>
            <a:r>
              <a:rPr lang="en-GB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education institutions in Lithuania</a:t>
            </a:r>
          </a:p>
        </p:txBody>
      </p:sp>
      <p:sp>
        <p:nvSpPr>
          <p:cNvPr id="8" name="Stačiakampis: suapvalinti kampai 7">
            <a:extLst>
              <a:ext uri="{FF2B5EF4-FFF2-40B4-BE49-F238E27FC236}">
                <a16:creationId xmlns:a16="http://schemas.microsoft.com/office/drawing/2014/main" id="{47D70DAE-8589-4072-A142-D0C2968C76AB}"/>
              </a:ext>
            </a:extLst>
          </p:cNvPr>
          <p:cNvSpPr/>
          <p:nvPr/>
        </p:nvSpPr>
        <p:spPr>
          <a:xfrm>
            <a:off x="7513162" y="1601173"/>
            <a:ext cx="4374036" cy="922953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  <a:buClr>
                <a:srgbClr val="3B9E97"/>
              </a:buClr>
              <a:buSzPts val="2400"/>
            </a:pPr>
            <a:r>
              <a:rPr lang="lt-LT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KUAS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 meets the requirements of EU education policy</a:t>
            </a:r>
          </a:p>
        </p:txBody>
      </p:sp>
      <p:sp>
        <p:nvSpPr>
          <p:cNvPr id="11" name="Stačiakampis: suapvalinti kampai 10">
            <a:extLst>
              <a:ext uri="{FF2B5EF4-FFF2-40B4-BE49-F238E27FC236}">
                <a16:creationId xmlns:a16="http://schemas.microsoft.com/office/drawing/2014/main" id="{BE8D6E69-1441-4976-A746-87890C38065C}"/>
              </a:ext>
            </a:extLst>
          </p:cNvPr>
          <p:cNvSpPr/>
          <p:nvPr/>
        </p:nvSpPr>
        <p:spPr>
          <a:xfrm>
            <a:off x="7513163" y="2741127"/>
            <a:ext cx="4424556" cy="1024559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  <a:buClr>
                <a:srgbClr val="3B9E97"/>
              </a:buClr>
              <a:buSzPts val="2400"/>
            </a:pPr>
            <a:r>
              <a:rPr lang="lt-LT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KUAS </a:t>
            </a:r>
            <a:r>
              <a:rPr lang="lt-LT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delivers</a:t>
            </a:r>
            <a:r>
              <a:rPr lang="lt-LT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  <a:ea typeface="Times New Roman" panose="02020603050405020304" pitchFamily="18" charset="0"/>
                <a:sym typeface="Helvetica Neue"/>
              </a:rPr>
              <a:t> p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</a:rPr>
              <a:t>ractical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Helvetica Neue" panose="020B0604020202020204" charset="0"/>
              </a:rPr>
              <a:t> and innovation-based higher education studies</a:t>
            </a:r>
            <a:endParaRPr lang="en-US" sz="2000" dirty="0">
              <a:solidFill>
                <a:srgbClr val="000000">
                  <a:lumMod val="85000"/>
                  <a:lumOff val="15000"/>
                </a:srgbClr>
              </a:solidFill>
              <a:latin typeface="Helvetica Neue" panose="020B0604020202020204" charset="0"/>
              <a:sym typeface="Helvetica Neue"/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48C7EC6D-8CF7-496E-B8C7-96E87F39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8" y="4355183"/>
            <a:ext cx="2184891" cy="1433681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7EE18838-E808-4531-A833-6CCC6F58C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43" y="4355183"/>
            <a:ext cx="2253854" cy="1478933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D08DECC7-5CB4-49BB-B439-35B59147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419" y="4233576"/>
            <a:ext cx="2854048" cy="1728139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819B8C69-1305-4AA1-8526-CAB33928D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216" y="4141264"/>
            <a:ext cx="3013741" cy="18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6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B493-D632-4162-B4BC-402F34B50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16" y="223379"/>
            <a:ext cx="6750377" cy="940578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KUAS </a:t>
            </a:r>
            <a:r>
              <a:rPr lang="lt-LT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Values</a:t>
            </a:r>
            <a:endParaRPr lang="lt-LT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97B14-C65A-485C-A09B-81C076E67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592" y="5070984"/>
            <a:ext cx="7231144" cy="75751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lt-LT" sz="2400" dirty="0">
                <a:hlinkClick r:id="rId2"/>
              </a:rPr>
              <a:t>https://www.youtube.com/watch?v=pYAynaPHXww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5AA0-D210-487C-A84B-6BC765F897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12CA356-B36B-4EFB-BEAC-63D410FC0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632" y="242651"/>
            <a:ext cx="4213524" cy="5500053"/>
          </a:xfrm>
          <a:prstGeom prst="rect">
            <a:avLst/>
          </a:prstGeom>
        </p:spPr>
      </p:pic>
      <p:sp>
        <p:nvSpPr>
          <p:cNvPr id="11" name="Stačiakampis: suapvalinti kampai 10">
            <a:extLst>
              <a:ext uri="{FF2B5EF4-FFF2-40B4-BE49-F238E27FC236}">
                <a16:creationId xmlns:a16="http://schemas.microsoft.com/office/drawing/2014/main" id="{72D538B2-954E-4054-801B-76034ABD20F8}"/>
              </a:ext>
            </a:extLst>
          </p:cNvPr>
          <p:cNvSpPr/>
          <p:nvPr/>
        </p:nvSpPr>
        <p:spPr>
          <a:xfrm>
            <a:off x="909320" y="1254381"/>
            <a:ext cx="2632893" cy="928548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Openness</a:t>
            </a:r>
            <a:endParaRPr lang="lt-LT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Stačiakampis: suapvalinti kampai 11">
            <a:extLst>
              <a:ext uri="{FF2B5EF4-FFF2-40B4-BE49-F238E27FC236}">
                <a16:creationId xmlns:a16="http://schemas.microsoft.com/office/drawing/2014/main" id="{D2DA9981-A6B3-4702-8601-0D8CA8597469}"/>
              </a:ext>
            </a:extLst>
          </p:cNvPr>
          <p:cNvSpPr/>
          <p:nvPr/>
        </p:nvSpPr>
        <p:spPr>
          <a:xfrm>
            <a:off x="509049" y="2500453"/>
            <a:ext cx="2680874" cy="928548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Respect</a:t>
            </a:r>
            <a:endParaRPr lang="lt-L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tačiakampis: suapvalinti kampai 12">
            <a:extLst>
              <a:ext uri="{FF2B5EF4-FFF2-40B4-BE49-F238E27FC236}">
                <a16:creationId xmlns:a16="http://schemas.microsoft.com/office/drawing/2014/main" id="{3593BCCC-3C64-4286-A447-00DD1A82F26A}"/>
              </a:ext>
            </a:extLst>
          </p:cNvPr>
          <p:cNvSpPr/>
          <p:nvPr/>
        </p:nvSpPr>
        <p:spPr>
          <a:xfrm>
            <a:off x="3711109" y="1271874"/>
            <a:ext cx="2799760" cy="940578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Professionalism</a:t>
            </a:r>
            <a:r>
              <a:rPr lang="lt-LT" dirty="0"/>
              <a:t> </a:t>
            </a:r>
          </a:p>
        </p:txBody>
      </p:sp>
      <p:sp>
        <p:nvSpPr>
          <p:cNvPr id="14" name="Teksto vietos rezervavimo ženklas 8">
            <a:extLst>
              <a:ext uri="{FF2B5EF4-FFF2-40B4-BE49-F238E27FC236}">
                <a16:creationId xmlns:a16="http://schemas.microsoft.com/office/drawing/2014/main" id="{ECEFB30F-2DE1-4006-A225-7A0761FE0A96}"/>
              </a:ext>
            </a:extLst>
          </p:cNvPr>
          <p:cNvSpPr txBox="1">
            <a:spLocks/>
          </p:cNvSpPr>
          <p:nvPr/>
        </p:nvSpPr>
        <p:spPr>
          <a:xfrm>
            <a:off x="2100445" y="3618624"/>
            <a:ext cx="3772454" cy="940578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9E97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B9E9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3636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114300" indent="0" algn="ctr">
              <a:buFont typeface="Arial"/>
              <a:buNone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Sense of community</a:t>
            </a:r>
            <a:endParaRPr lang="lt-LT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5" name="Stačiakampis: suapvalinti kampai 14">
            <a:extLst>
              <a:ext uri="{FF2B5EF4-FFF2-40B4-BE49-F238E27FC236}">
                <a16:creationId xmlns:a16="http://schemas.microsoft.com/office/drawing/2014/main" id="{CE8E9E7F-1F82-44ED-B553-07B28F0A145F}"/>
              </a:ext>
            </a:extLst>
          </p:cNvPr>
          <p:cNvSpPr/>
          <p:nvPr/>
        </p:nvSpPr>
        <p:spPr>
          <a:xfrm>
            <a:off x="4049863" y="2519183"/>
            <a:ext cx="2897691" cy="928548"/>
          </a:xfrm>
          <a:prstGeom prst="roundRect">
            <a:avLst/>
          </a:prstGeom>
          <a:solidFill>
            <a:schemeClr val="bg1"/>
          </a:solidFill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 </a:t>
            </a:r>
            <a:r>
              <a:rPr lang="lt-LT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Responsibility</a:t>
            </a:r>
            <a:endParaRPr lang="lt-LT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1482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F4FE4D92-8227-4F12-ADF2-AB3840503B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BA9E430-24F3-4432-91F0-F4B075073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36" y="279400"/>
            <a:ext cx="10805064" cy="5630452"/>
          </a:xfrm>
          <a:prstGeom prst="rect">
            <a:avLst/>
          </a:prstGeom>
        </p:spPr>
      </p:pic>
      <p:sp>
        <p:nvSpPr>
          <p:cNvPr id="6" name="Ovalas 5">
            <a:extLst>
              <a:ext uri="{FF2B5EF4-FFF2-40B4-BE49-F238E27FC236}">
                <a16:creationId xmlns:a16="http://schemas.microsoft.com/office/drawing/2014/main" id="{977A9223-9A26-4476-829B-F1053E8CF8A9}"/>
              </a:ext>
            </a:extLst>
          </p:cNvPr>
          <p:cNvSpPr/>
          <p:nvPr/>
        </p:nvSpPr>
        <p:spPr>
          <a:xfrm>
            <a:off x="6241002" y="71020"/>
            <a:ext cx="2369598" cy="5630452"/>
          </a:xfrm>
          <a:prstGeom prst="ellipse">
            <a:avLst/>
          </a:prstGeom>
          <a:noFill/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as 6">
            <a:extLst>
              <a:ext uri="{FF2B5EF4-FFF2-40B4-BE49-F238E27FC236}">
                <a16:creationId xmlns:a16="http://schemas.microsoft.com/office/drawing/2014/main" id="{52B206BD-8DC5-41D5-A88A-FB02A5D079F4}"/>
              </a:ext>
            </a:extLst>
          </p:cNvPr>
          <p:cNvSpPr/>
          <p:nvPr/>
        </p:nvSpPr>
        <p:spPr>
          <a:xfrm>
            <a:off x="6657837" y="2850490"/>
            <a:ext cx="1686757" cy="488272"/>
          </a:xfrm>
          <a:prstGeom prst="ellipse">
            <a:avLst/>
          </a:prstGeom>
          <a:noFill/>
          <a:ln>
            <a:solidFill>
              <a:srgbClr val="34A0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707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036D2-EA60-42DF-A705-A749BD32D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6" y="279400"/>
            <a:ext cx="10515600" cy="635000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/>
              <a:t>Faculty of Technologies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C9E3C-E243-4DF8-B8FB-B13C2B28C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199197"/>
            <a:ext cx="5181600" cy="4576763"/>
          </a:xfrm>
        </p:spPr>
        <p:txBody>
          <a:bodyPr>
            <a:normAutofit/>
          </a:bodyPr>
          <a:lstStyle/>
          <a:p>
            <a:pPr lvl="0"/>
            <a:endParaRPr lang="lt-LT" sz="2000" dirty="0">
              <a:solidFill>
                <a:schemeClr val="bg2">
                  <a:lumMod val="75000"/>
                </a:schemeClr>
              </a:solidFill>
            </a:endParaRPr>
          </a:p>
          <a:p>
            <a:endParaRPr lang="lt-LT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310C4-5A15-4FBF-9EC4-EB4420128DD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3" y="1199196"/>
            <a:ext cx="5501640" cy="4117975"/>
          </a:xfrm>
        </p:spPr>
        <p:txBody>
          <a:bodyPr>
            <a:normAutofit/>
          </a:bodyPr>
          <a:lstStyle/>
          <a:p>
            <a:endParaRPr lang="lt-LT" dirty="0"/>
          </a:p>
          <a:p>
            <a:endParaRPr lang="lt-L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6B40D-1840-4EB8-848E-376413BCBB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6" name="Stačiakampis: suapvalinti kampai 5">
            <a:extLst>
              <a:ext uri="{FF2B5EF4-FFF2-40B4-BE49-F238E27FC236}">
                <a16:creationId xmlns:a16="http://schemas.microsoft.com/office/drawing/2014/main" id="{711A8CDA-1FAE-406E-962D-4E9E01A52DE8}"/>
              </a:ext>
            </a:extLst>
          </p:cNvPr>
          <p:cNvSpPr/>
          <p:nvPr/>
        </p:nvSpPr>
        <p:spPr>
          <a:xfrm>
            <a:off x="1617958" y="1096026"/>
            <a:ext cx="4264978" cy="21630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Computing (BA)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Cyber Systems and Security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Financial Technologies</a:t>
            </a:r>
          </a:p>
          <a:p>
            <a:pPr algn="ctr"/>
            <a:r>
              <a:rPr lang="en-US" sz="2400" dirty="0">
                <a:solidFill>
                  <a:srgbClr val="34A096"/>
                </a:solidFill>
              </a:rPr>
              <a:t>Multimedia Technology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Software systems</a:t>
            </a:r>
          </a:p>
        </p:txBody>
      </p:sp>
      <p:sp>
        <p:nvSpPr>
          <p:cNvPr id="7" name="Stačiakampis: suapvalinti kampai 6">
            <a:extLst>
              <a:ext uri="{FF2B5EF4-FFF2-40B4-BE49-F238E27FC236}">
                <a16:creationId xmlns:a16="http://schemas.microsoft.com/office/drawing/2014/main" id="{62195A9B-DDEC-4547-B1B0-EA838AA173BE}"/>
              </a:ext>
            </a:extLst>
          </p:cNvPr>
          <p:cNvSpPr/>
          <p:nvPr/>
        </p:nvSpPr>
        <p:spPr>
          <a:xfrm>
            <a:off x="1583980" y="3598928"/>
            <a:ext cx="4264978" cy="1718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 indent="0">
              <a:buNone/>
            </a:pP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Engineering Sciences </a:t>
            </a:r>
          </a:p>
          <a:p>
            <a:pPr lvl="0"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Automation and Robotics </a:t>
            </a:r>
          </a:p>
          <a:p>
            <a:pPr lvl="0"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Geodesy</a:t>
            </a:r>
          </a:p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Industrial Design Engineering</a:t>
            </a:r>
          </a:p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Digital Electronics</a:t>
            </a:r>
            <a:endParaRPr lang="lt-L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lt-LT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Visual </a:t>
            </a:r>
            <a:r>
              <a:rPr lang="lt-LT" sz="16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Communication</a:t>
            </a:r>
            <a:r>
              <a:rPr lang="lt-LT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 </a:t>
            </a:r>
            <a:r>
              <a:rPr lang="lt-LT" sz="16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Engineering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C0C0C0"/>
              </a:highlight>
            </a:endParaRPr>
          </a:p>
          <a:p>
            <a:pPr algn="ctr"/>
            <a:endParaRPr lang="en-US" dirty="0"/>
          </a:p>
        </p:txBody>
      </p:sp>
      <p:sp>
        <p:nvSpPr>
          <p:cNvPr id="8" name="Stačiakampis: suapvalinti kampai 7">
            <a:extLst>
              <a:ext uri="{FF2B5EF4-FFF2-40B4-BE49-F238E27FC236}">
                <a16:creationId xmlns:a16="http://schemas.microsoft.com/office/drawing/2014/main" id="{3F2770D9-06E2-40C8-875B-A0FFA808EDF1}"/>
              </a:ext>
            </a:extLst>
          </p:cNvPr>
          <p:cNvSpPr/>
          <p:nvPr/>
        </p:nvSpPr>
        <p:spPr>
          <a:xfrm>
            <a:off x="6320108" y="1096026"/>
            <a:ext cx="4581671" cy="2163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Technological Sciences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Food Technology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Food Safety and Quality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Gastronomy and Catering</a:t>
            </a:r>
          </a:p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Graphic and Digital Media</a:t>
            </a:r>
          </a:p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Technologies for Creative Industry 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Furniture Manufacturing Technologies</a:t>
            </a:r>
          </a:p>
          <a:p>
            <a:pPr algn="ctr"/>
            <a:endParaRPr lang="en-US" dirty="0"/>
          </a:p>
        </p:txBody>
      </p:sp>
      <p:sp>
        <p:nvSpPr>
          <p:cNvPr id="9" name="Stačiakampis: suapvalinti kampai 8">
            <a:extLst>
              <a:ext uri="{FF2B5EF4-FFF2-40B4-BE49-F238E27FC236}">
                <a16:creationId xmlns:a16="http://schemas.microsoft.com/office/drawing/2014/main" id="{B761714F-920D-4F23-B55A-3C94EE1DA602}"/>
              </a:ext>
            </a:extLst>
          </p:cNvPr>
          <p:cNvSpPr/>
          <p:nvPr/>
        </p:nvSpPr>
        <p:spPr>
          <a:xfrm>
            <a:off x="6351130" y="3598927"/>
            <a:ext cx="4550650" cy="1718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Agricultural Sciences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Agrobusiness Technologies</a:t>
            </a:r>
          </a:p>
        </p:txBody>
      </p:sp>
    </p:spTree>
    <p:extLst>
      <p:ext uri="{BB962C8B-B14F-4D97-AF65-F5344CB8AC3E}">
        <p14:creationId xmlns:p14="http://schemas.microsoft.com/office/powerpoint/2010/main" val="332149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7BF9-8A5E-4FC4-9E40-F0873FE4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88" y="92679"/>
            <a:ext cx="10954732" cy="817563"/>
          </a:xfrm>
        </p:spPr>
        <p:txBody>
          <a:bodyPr>
            <a:normAutofit/>
          </a:bodyPr>
          <a:lstStyle/>
          <a:p>
            <a:r>
              <a:rPr lang="lt-LT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Strategical</a:t>
            </a:r>
            <a:r>
              <a:rPr lang="lt-LT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Priority No. 1 - </a:t>
            </a:r>
            <a:r>
              <a:rPr lang="en-US" sz="2800" b="1" dirty="0" err="1">
                <a:solidFill>
                  <a:srgbClr val="34A096"/>
                </a:solidFill>
              </a:rPr>
              <a:t>Internationalisation</a:t>
            </a: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B580-F87C-41C7-B8B7-0F44C78C7D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A9493D2B-3E27-4D7A-92B2-EEC9F9D75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731" y="826748"/>
            <a:ext cx="7697067" cy="481323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78644E-7C1F-4643-9394-E977D5CF9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682" y="1259404"/>
            <a:ext cx="3516237" cy="40195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Objectives:</a:t>
            </a:r>
          </a:p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conduct studies and other educational services relevant to the progress of the state and regional development;</a:t>
            </a:r>
          </a:p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develop learner-centred studies and training services;</a:t>
            </a:r>
          </a:p>
          <a:p>
            <a:r>
              <a:rPr lang="en-GB" sz="2000" b="1" dirty="0">
                <a:solidFill>
                  <a:srgbClr val="34A096"/>
                </a:solidFill>
              </a:rPr>
              <a:t>to develop the international openness of studies</a:t>
            </a:r>
            <a:r>
              <a:rPr lang="en-GB" sz="2000" dirty="0">
                <a:solidFill>
                  <a:srgbClr val="34A096"/>
                </a:solidFill>
              </a:rPr>
              <a:t>.</a:t>
            </a:r>
            <a:endParaRPr lang="en-GB" sz="2400" dirty="0">
              <a:solidFill>
                <a:srgbClr val="34A09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4DE0AB-51AA-4B16-AA30-DD4DD2664728}"/>
              </a:ext>
            </a:extLst>
          </p:cNvPr>
          <p:cNvSpPr txBox="1"/>
          <p:nvPr/>
        </p:nvSpPr>
        <p:spPr>
          <a:xfrm>
            <a:off x="477217" y="5639981"/>
            <a:ext cx="8629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University of North Carolina at Greensboro</a:t>
            </a:r>
            <a:r>
              <a:rPr lang="lt-L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(USA),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California State University - Chico</a:t>
            </a:r>
            <a:r>
              <a:rPr lang="lt-L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(USA), etc. </a:t>
            </a:r>
            <a:endParaRPr lang="lt-L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2" descr="C:\Users\VRKT\Desktop\logiukas.png">
            <a:extLst>
              <a:ext uri="{FF2B5EF4-FFF2-40B4-BE49-F238E27FC236}">
                <a16:creationId xmlns:a16="http://schemas.microsoft.com/office/drawing/2014/main" id="{BDA511D1-C080-459B-8705-93DBE29C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2" y="5597251"/>
            <a:ext cx="256015" cy="30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85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C05FD0-0A84-DE46-BFB6-6D2D446B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980A1-C3A8-4500-9E0C-E8411D31A3A6}" type="slidenum">
              <a:rPr lang="lt-LT" smtClean="0"/>
              <a:t>8</a:t>
            </a:fld>
            <a:endParaRPr lang="lt-LT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8C54E5-1C60-0545-9AB3-BE28B50CE04D}"/>
              </a:ext>
            </a:extLst>
          </p:cNvPr>
          <p:cNvGraphicFramePr>
            <a:graphicFrameLocks noGrp="1"/>
          </p:cNvGraphicFramePr>
          <p:nvPr/>
        </p:nvGraphicFramePr>
        <p:xfrm>
          <a:off x="621322" y="246651"/>
          <a:ext cx="10732478" cy="5632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6239">
                  <a:extLst>
                    <a:ext uri="{9D8B030D-6E8A-4147-A177-3AD203B41FA5}">
                      <a16:colId xmlns:a16="http://schemas.microsoft.com/office/drawing/2014/main" val="255783880"/>
                    </a:ext>
                  </a:extLst>
                </a:gridCol>
                <a:gridCol w="5366239">
                  <a:extLst>
                    <a:ext uri="{9D8B030D-6E8A-4147-A177-3AD203B41FA5}">
                      <a16:colId xmlns:a16="http://schemas.microsoft.com/office/drawing/2014/main" val="2286053470"/>
                    </a:ext>
                  </a:extLst>
                </a:gridCol>
              </a:tblGrid>
              <a:tr h="508512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u="none" strike="noStrike" cap="none" dirty="0">
                          <a:solidFill>
                            <a:srgbClr val="34A09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Creating and developing cybersecurity educational content on social networks</a:t>
                      </a:r>
                      <a:endParaRPr lang="en-US" sz="1600" b="1" dirty="0">
                        <a:solidFill>
                          <a:srgbClr val="34A09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4A096"/>
                          </a:solidFill>
                        </a:rPr>
                        <a:t>Industrial systems and programming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43470"/>
                  </a:ext>
                </a:extLst>
              </a:tr>
              <a:tr h="508512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 ECTS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 ECTS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628125"/>
                  </a:ext>
                </a:extLst>
              </a:tr>
              <a:tr h="7226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4A096"/>
                          </a:solidFill>
                        </a:rPr>
                        <a:t>Field of education: </a:t>
                      </a: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Audio-visual Technology, Advertising Technology, Communication and Marketing.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4A096"/>
                          </a:solidFill>
                        </a:rPr>
                        <a:t>Field of education: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Electrical and electronic engineering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53493"/>
                  </a:ext>
                </a:extLst>
              </a:tr>
              <a:tr h="39019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20.03.2022 – 07.04.2022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Spring,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66370"/>
                  </a:ext>
                </a:extLst>
              </a:tr>
              <a:tr h="2863724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u="none" strike="noStrike" cap="none" dirty="0">
                          <a:solidFill>
                            <a:srgbClr val="34A09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Objectives: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To create content that educates the user on how to behave safely on the Internet, to protect themselves from theft and scams.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To </a:t>
                      </a:r>
                      <a:r>
                        <a:rPr lang="en-US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analyse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and </a:t>
                      </a:r>
                      <a:r>
                        <a:rPr lang="en-US" sz="16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organise</a:t>
                      </a: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information related to cyber security.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To deepen the principles and development of communication.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lang="en-US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To create educational and preventive content for the general public, applying acquired knowledge of communication, cyber security, marketing, media technologies.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>
                          <a:solidFill>
                            <a:srgbClr val="34A096"/>
                          </a:solidFill>
                        </a:rPr>
                        <a:t>Objective</a:t>
                      </a:r>
                      <a:r>
                        <a:rPr lang="lt-LT" sz="1600" b="1" dirty="0">
                          <a:solidFill>
                            <a:srgbClr val="34A096"/>
                          </a:solidFill>
                        </a:rPr>
                        <a:t>:</a:t>
                      </a:r>
                    </a:p>
                    <a:p>
                      <a:pPr algn="l"/>
                      <a:endParaRPr lang="lt-LT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programme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to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provide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additional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theoretical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knowledge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practical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skills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related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to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control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processes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automation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robotics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systems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collection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noProof="1">
                          <a:solidFill>
                            <a:schemeClr val="tx1"/>
                          </a:solidFill>
                        </a:rPr>
                        <a:t>relevant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parameters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systems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plant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lt-LT" sz="1600" b="0" dirty="0" err="1">
                          <a:solidFill>
                            <a:schemeClr val="tx1"/>
                          </a:solidFill>
                        </a:rPr>
                        <a:t>diagnostics</a:t>
                      </a:r>
                      <a:r>
                        <a:rPr lang="lt-LT" sz="1600" b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55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66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3B1E-E2BC-564C-A75F-B3821326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Submission of a new BIP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FDA52-108B-904C-BEE4-6E4E839FFD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7CB76E7-24C4-2A45-AAEC-F71F93900A82}"/>
              </a:ext>
            </a:extLst>
          </p:cNvPr>
          <p:cNvGraphicFramePr>
            <a:graphicFrameLocks noGrp="1"/>
          </p:cNvGraphicFramePr>
          <p:nvPr/>
        </p:nvGraphicFramePr>
        <p:xfrm>
          <a:off x="1717431" y="1606062"/>
          <a:ext cx="8757138" cy="3507234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8757138">
                  <a:extLst>
                    <a:ext uri="{9D8B030D-6E8A-4147-A177-3AD203B41FA5}">
                      <a16:colId xmlns:a16="http://schemas.microsoft.com/office/drawing/2014/main" val="826126367"/>
                    </a:ext>
                  </a:extLst>
                </a:gridCol>
              </a:tblGrid>
              <a:tr h="689472">
                <a:tc>
                  <a:txBody>
                    <a:bodyPr/>
                    <a:lstStyle/>
                    <a:p>
                      <a:r>
                        <a:rPr lang="en-US" sz="2000" b="1" u="none" strike="noStrike" cap="none" dirty="0">
                          <a:solidFill>
                            <a:srgbClr val="34A096"/>
                          </a:solidFill>
                          <a:effectLst/>
                          <a:sym typeface="Arial"/>
                        </a:rPr>
                        <a:t>Robotics for everyday life</a:t>
                      </a:r>
                      <a:endParaRPr lang="en-US" sz="2000" b="1" dirty="0">
                        <a:solidFill>
                          <a:srgbClr val="34A09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11181"/>
                  </a:ext>
                </a:extLst>
              </a:tr>
              <a:tr h="541451">
                <a:tc>
                  <a:txBody>
                    <a:bodyPr/>
                    <a:lstStyle/>
                    <a:p>
                      <a:r>
                        <a:rPr lang="en-US" sz="2000" b="1" u="none" strike="noStrike" cap="none" dirty="0">
                          <a:effectLst/>
                          <a:sym typeface="Arial"/>
                        </a:rPr>
                        <a:t>3 ECTS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486050"/>
                  </a:ext>
                </a:extLst>
              </a:tr>
              <a:tr h="6777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34A096"/>
                          </a:solidFill>
                        </a:rPr>
                        <a:t>Field of education: </a:t>
                      </a:r>
                      <a:r>
                        <a:rPr lang="en-US" sz="2000" b="1" dirty="0"/>
                        <a:t>Electrical and electronic engineering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584759"/>
                  </a:ext>
                </a:extLst>
              </a:tr>
              <a:tr h="592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/>
                        <a:t>Spring,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819409"/>
                  </a:ext>
                </a:extLst>
              </a:tr>
              <a:tr h="946991">
                <a:tc>
                  <a:txBody>
                    <a:bodyPr/>
                    <a:lstStyle/>
                    <a:p>
                      <a:r>
                        <a:rPr lang="en-US" sz="2000" b="0" dirty="0"/>
                        <a:t>The BIP </a:t>
                      </a:r>
                      <a:r>
                        <a:rPr lang="en-US" sz="2000" b="0" dirty="0" err="1"/>
                        <a:t>programme</a:t>
                      </a:r>
                      <a:r>
                        <a:rPr lang="en-US" sz="2000" b="0" dirty="0"/>
                        <a:t> is aimed at technical and engineering students who are looking for opportunities to use robots in different areas of our lives and to solve our everyday problems.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2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38104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439</Words>
  <Application>Microsoft Office PowerPoint</Application>
  <PresentationFormat>Widescreen</PresentationFormat>
  <Paragraphs>78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Helvetica Neue</vt:lpstr>
      <vt:lpstr>Calibri</vt:lpstr>
      <vt:lpstr>Arial</vt:lpstr>
      <vt:lpstr>„Office“ tema</vt:lpstr>
      <vt:lpstr>Kaunas University of Applied Sciences (KUAS)</vt:lpstr>
      <vt:lpstr>LOCATION</vt:lpstr>
      <vt:lpstr>PowerPoint Presentation</vt:lpstr>
      <vt:lpstr>KUAS Values</vt:lpstr>
      <vt:lpstr>PowerPoint Presentation</vt:lpstr>
      <vt:lpstr>Faculty of Technologies</vt:lpstr>
      <vt:lpstr>Strategical Priority No. 1 - Internationalisation</vt:lpstr>
      <vt:lpstr>PowerPoint Presentation</vt:lpstr>
      <vt:lpstr>Submission of a new BIP (2023)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Kaunas University of Applied Sciences</dc:title>
  <dc:creator>Marketingas</dc:creator>
  <cp:lastModifiedBy>HP</cp:lastModifiedBy>
  <cp:revision>83</cp:revision>
  <dcterms:created xsi:type="dcterms:W3CDTF">2020-07-13T10:27:04Z</dcterms:created>
  <dcterms:modified xsi:type="dcterms:W3CDTF">2022-11-23T15:11:17Z</dcterms:modified>
</cp:coreProperties>
</file>